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D8EA-17F4-42BD-B368-1AE649E06E5F}" type="datetimeFigureOut">
              <a:rPr lang="ru-RU" smtClean="0"/>
              <a:pPr/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85D2-2ADA-4777-B8FD-E7699C2A07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D8EA-17F4-42BD-B368-1AE649E06E5F}" type="datetimeFigureOut">
              <a:rPr lang="ru-RU" smtClean="0"/>
              <a:pPr/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85D2-2ADA-4777-B8FD-E7699C2A07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D8EA-17F4-42BD-B368-1AE649E06E5F}" type="datetimeFigureOut">
              <a:rPr lang="ru-RU" smtClean="0"/>
              <a:pPr/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85D2-2ADA-4777-B8FD-E7699C2A07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D8EA-17F4-42BD-B368-1AE649E06E5F}" type="datetimeFigureOut">
              <a:rPr lang="ru-RU" smtClean="0"/>
              <a:pPr/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85D2-2ADA-4777-B8FD-E7699C2A07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D8EA-17F4-42BD-B368-1AE649E06E5F}" type="datetimeFigureOut">
              <a:rPr lang="ru-RU" smtClean="0"/>
              <a:pPr/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85D2-2ADA-4777-B8FD-E7699C2A07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D8EA-17F4-42BD-B368-1AE649E06E5F}" type="datetimeFigureOut">
              <a:rPr lang="ru-RU" smtClean="0"/>
              <a:pPr/>
              <a:t>30.07.2021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85D2-2ADA-4777-B8FD-E7699C2A07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D8EA-17F4-42BD-B368-1AE649E06E5F}" type="datetimeFigureOut">
              <a:rPr lang="ru-RU" smtClean="0"/>
              <a:pPr/>
              <a:t>30.07.2021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85D2-2ADA-4777-B8FD-E7699C2A07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D8EA-17F4-42BD-B368-1AE649E06E5F}" type="datetimeFigureOut">
              <a:rPr lang="ru-RU" smtClean="0"/>
              <a:pPr/>
              <a:t>30.07.2021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85D2-2ADA-4777-B8FD-E7699C2A07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D8EA-17F4-42BD-B368-1AE649E06E5F}" type="datetimeFigureOut">
              <a:rPr lang="ru-RU" smtClean="0"/>
              <a:pPr/>
              <a:t>30.07.2021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85D2-2ADA-4777-B8FD-E7699C2A07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D8EA-17F4-42BD-B368-1AE649E06E5F}" type="datetimeFigureOut">
              <a:rPr lang="ru-RU" smtClean="0"/>
              <a:pPr/>
              <a:t>30.07.2021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85D2-2ADA-4777-B8FD-E7699C2A07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7D8EA-17F4-42BD-B368-1AE649E06E5F}" type="datetimeFigureOut">
              <a:rPr lang="ru-RU" smtClean="0"/>
              <a:pPr/>
              <a:t>30.07.2021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85D2-2ADA-4777-B8FD-E7699C2A07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7D8EA-17F4-42BD-B368-1AE649E06E5F}" type="datetimeFigureOut">
              <a:rPr lang="ru-RU" smtClean="0"/>
              <a:pPr/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685D2-2ADA-4777-B8FD-E7699C2A07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Овал 188"/>
          <p:cNvSpPr/>
          <p:nvPr/>
        </p:nvSpPr>
        <p:spPr>
          <a:xfrm>
            <a:off x="6286512" y="3000372"/>
            <a:ext cx="214314" cy="21431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Овал 178"/>
          <p:cNvSpPr/>
          <p:nvPr/>
        </p:nvSpPr>
        <p:spPr>
          <a:xfrm>
            <a:off x="3500430" y="4143380"/>
            <a:ext cx="285752" cy="21431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II</a:t>
            </a:r>
            <a:endParaRPr lang="ru-RU" dirty="0"/>
          </a:p>
        </p:txBody>
      </p:sp>
      <p:sp>
        <p:nvSpPr>
          <p:cNvPr id="49" name="Овал 48"/>
          <p:cNvSpPr/>
          <p:nvPr/>
        </p:nvSpPr>
        <p:spPr>
          <a:xfrm>
            <a:off x="928662" y="4572008"/>
            <a:ext cx="1214446" cy="100013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928794" y="142852"/>
            <a:ext cx="5715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Муниципальное общеобразовательное учреждение</a:t>
            </a:r>
          </a:p>
          <a:p>
            <a:pPr algn="ctr"/>
            <a:r>
              <a:rPr lang="ru-RU" sz="1400" dirty="0"/>
              <a:t> «</a:t>
            </a:r>
            <a:r>
              <a:rPr lang="ru-RU" sz="1400" dirty="0" err="1"/>
              <a:t>Скугареевская</a:t>
            </a:r>
            <a:r>
              <a:rPr lang="ru-RU" sz="1400" dirty="0"/>
              <a:t> средняя  общеобразовательная школа» </a:t>
            </a:r>
          </a:p>
          <a:p>
            <a:pPr algn="ctr"/>
            <a:r>
              <a:rPr lang="ru-RU" sz="1400" dirty="0"/>
              <a:t>МО «</a:t>
            </a:r>
            <a:r>
              <a:rPr lang="ru-RU" sz="1400" dirty="0" err="1"/>
              <a:t>Тереньгульский</a:t>
            </a:r>
            <a:r>
              <a:rPr lang="ru-RU" sz="1400" dirty="0"/>
              <a:t> район» Ульяновской области</a:t>
            </a:r>
          </a:p>
          <a:p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928670"/>
            <a:ext cx="214674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/>
              <a:t>« СОГЛАСОВАНО»</a:t>
            </a:r>
          </a:p>
          <a:p>
            <a:r>
              <a:rPr lang="ru-RU" sz="1000" dirty="0" smtClean="0"/>
              <a:t>ФКУ «ВОЛГО – ВЯТСКУПРАВТОДОР»</a:t>
            </a:r>
            <a:endParaRPr lang="ru-RU" sz="1000" dirty="0"/>
          </a:p>
          <a:p>
            <a:r>
              <a:rPr lang="ru-RU" sz="1000" dirty="0" smtClean="0"/>
              <a:t>«____» </a:t>
            </a:r>
            <a:r>
              <a:rPr lang="ru-RU" sz="1000" dirty="0"/>
              <a:t>__________ 2021 г.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43702" y="928670"/>
            <a:ext cx="207140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/>
              <a:t>« СОГЛАСОВАНО»</a:t>
            </a:r>
          </a:p>
          <a:p>
            <a:r>
              <a:rPr lang="ru-RU" sz="1000" dirty="0" smtClean="0"/>
              <a:t>Управление дорожного хозяйства </a:t>
            </a:r>
          </a:p>
          <a:p>
            <a:r>
              <a:rPr lang="ru-RU" sz="1000" dirty="0" smtClean="0"/>
              <a:t>И транспорта Администрации </a:t>
            </a:r>
          </a:p>
          <a:p>
            <a:r>
              <a:rPr lang="ru-RU" sz="1000" dirty="0" smtClean="0"/>
              <a:t>МО «город Ульяновск»</a:t>
            </a:r>
            <a:endParaRPr lang="ru-RU" sz="1000" dirty="0"/>
          </a:p>
          <a:p>
            <a:r>
              <a:rPr lang="ru-RU" sz="1000" dirty="0"/>
              <a:t>«____» __________ 2021 г.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43306" y="857232"/>
            <a:ext cx="164019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/>
              <a:t>« СОГЛАСОВАНО»</a:t>
            </a:r>
          </a:p>
          <a:p>
            <a:r>
              <a:rPr lang="ru-RU" sz="1000" dirty="0" smtClean="0"/>
              <a:t>ОГКУ «Департамент</a:t>
            </a:r>
          </a:p>
          <a:p>
            <a:r>
              <a:rPr lang="ru-RU" sz="1000" dirty="0" smtClean="0"/>
              <a:t>Автомобильных дорог</a:t>
            </a:r>
          </a:p>
          <a:p>
            <a:r>
              <a:rPr lang="ru-RU" sz="1000" dirty="0" smtClean="0"/>
              <a:t>Ульяновской области»</a:t>
            </a:r>
            <a:endParaRPr lang="ru-RU" sz="1000" dirty="0"/>
          </a:p>
          <a:p>
            <a:r>
              <a:rPr lang="ru-RU" sz="1000" dirty="0" smtClean="0"/>
              <a:t>«____» </a:t>
            </a:r>
            <a:r>
              <a:rPr lang="ru-RU" sz="1000" dirty="0"/>
              <a:t>__________ 2021 г.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71604" y="1714488"/>
            <a:ext cx="54292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Схема маршрута </a:t>
            </a:r>
            <a:r>
              <a:rPr lang="ru-RU" sz="1200" b="1" dirty="0" smtClean="0"/>
              <a:t>№2 с </a:t>
            </a:r>
            <a:r>
              <a:rPr lang="ru-RU" sz="1200" b="1" dirty="0"/>
              <a:t>указанием линейных и </a:t>
            </a:r>
            <a:r>
              <a:rPr lang="ru-RU" sz="1200" b="1" dirty="0" smtClean="0"/>
              <a:t>дорожных сооружений</a:t>
            </a:r>
          </a:p>
          <a:p>
            <a:pPr algn="ctr"/>
            <a:r>
              <a:rPr lang="ru-RU" sz="1200" b="1" dirty="0" err="1" smtClean="0"/>
              <a:t>с.ПОДКУРОВКА</a:t>
            </a:r>
            <a:r>
              <a:rPr lang="ru-RU" sz="1200" b="1" dirty="0" smtClean="0"/>
              <a:t>- </a:t>
            </a:r>
            <a:r>
              <a:rPr lang="ru-RU" sz="1200" b="1" dirty="0" err="1" smtClean="0"/>
              <a:t>с.ЯСАШНАЯ</a:t>
            </a:r>
            <a:r>
              <a:rPr lang="ru-RU" sz="1200" b="1" dirty="0" smtClean="0"/>
              <a:t> ТАШЛА</a:t>
            </a:r>
            <a:endParaRPr lang="ru-RU" sz="1200" dirty="0"/>
          </a:p>
          <a:p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500034" y="5572140"/>
            <a:ext cx="2000264" cy="107157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ШКОЛА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1250133" y="517923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V="1">
            <a:off x="1465241" y="496412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678629" y="5036355"/>
            <a:ext cx="107236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1322365" y="5035561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928794" y="3929066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857356" y="4500570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00034" y="4500570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500034" y="3929066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Равнобедренный треугольник 47"/>
          <p:cNvSpPr/>
          <p:nvPr/>
        </p:nvSpPr>
        <p:spPr>
          <a:xfrm>
            <a:off x="1357290" y="4000504"/>
            <a:ext cx="357190" cy="285752"/>
          </a:xfrm>
          <a:prstGeom prst="triangle">
            <a:avLst>
              <a:gd name="adj" fmla="val 5220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1857356" y="4857760"/>
            <a:ext cx="285752" cy="28575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1857356" y="4857760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2</a:t>
            </a:r>
            <a:r>
              <a:rPr lang="ru-RU" sz="1200" dirty="0" smtClean="0"/>
              <a:t>0</a:t>
            </a:r>
            <a:endParaRPr lang="ru-RU" sz="1200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500034" y="421481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857224" y="421481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786050" y="421481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2357422" y="421481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1928794" y="421481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3929058" y="421481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3143240" y="421481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 flipH="1" flipV="1">
            <a:off x="4572000" y="4000504"/>
            <a:ext cx="14367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4357686" y="421481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5072066" y="314324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5400000" flipH="1" flipV="1">
            <a:off x="4571603" y="3786587"/>
            <a:ext cx="1436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2143108" y="4357694"/>
            <a:ext cx="35560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rot="5400000" flipH="1" flipV="1">
            <a:off x="4715670" y="3642520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2928926" y="4357694"/>
            <a:ext cx="35560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rot="5400000" flipH="1" flipV="1">
            <a:off x="3713950" y="3357562"/>
            <a:ext cx="114380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rot="5400000" flipH="1" flipV="1">
            <a:off x="4751389" y="3678239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rot="5400000" flipH="1" flipV="1">
            <a:off x="4572397" y="3571479"/>
            <a:ext cx="1436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>
            <a:off x="5000628" y="3929066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5000628" y="3429000"/>
            <a:ext cx="39290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4286248" y="2786058"/>
            <a:ext cx="3071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>
            <a:off x="5572132" y="314324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6072198" y="314324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6572264" y="314324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/>
          <p:nvPr/>
        </p:nvCxnSpPr>
        <p:spPr>
          <a:xfrm>
            <a:off x="5143504" y="3286124"/>
            <a:ext cx="42704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/>
          <p:nvPr/>
        </p:nvCxnSpPr>
        <p:spPr>
          <a:xfrm>
            <a:off x="6357950" y="3286124"/>
            <a:ext cx="42704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Овал 116"/>
          <p:cNvSpPr/>
          <p:nvPr/>
        </p:nvSpPr>
        <p:spPr>
          <a:xfrm>
            <a:off x="5500694" y="3643314"/>
            <a:ext cx="928694" cy="114300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Центр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с. Яс. Ташла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714480" y="3714752"/>
            <a:ext cx="285752" cy="28575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1714480" y="3714752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40</a:t>
            </a:r>
            <a:endParaRPr lang="ru-RU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142844" y="3429000"/>
            <a:ext cx="1451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Центральная улица</a:t>
            </a:r>
          </a:p>
          <a:p>
            <a:pPr algn="ctr"/>
            <a:r>
              <a:rPr lang="ru-RU" sz="1200" dirty="0" err="1" smtClean="0"/>
              <a:t>с.Подкуровка</a:t>
            </a:r>
            <a:endParaRPr lang="ru-RU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4071934" y="4572008"/>
            <a:ext cx="1451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Центральная улица</a:t>
            </a:r>
          </a:p>
          <a:p>
            <a:pPr algn="ctr"/>
            <a:r>
              <a:rPr lang="ru-RU" sz="1200" dirty="0" err="1" smtClean="0"/>
              <a:t>с.Яс.Ташла</a:t>
            </a:r>
            <a:endParaRPr lang="ru-RU" sz="1200" dirty="0"/>
          </a:p>
        </p:txBody>
      </p:sp>
      <p:cxnSp>
        <p:nvCxnSpPr>
          <p:cNvPr id="75" name="Прямая со стрелкой 74"/>
          <p:cNvCxnSpPr/>
          <p:nvPr/>
        </p:nvCxnSpPr>
        <p:spPr>
          <a:xfrm rot="10800000">
            <a:off x="2000232" y="4071942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 rot="10800000">
            <a:off x="3143240" y="4071942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Овал 84"/>
          <p:cNvSpPr/>
          <p:nvPr/>
        </p:nvSpPr>
        <p:spPr>
          <a:xfrm>
            <a:off x="1500166" y="4071942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1500166" y="4143380"/>
            <a:ext cx="71438" cy="714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1500166" y="4214818"/>
            <a:ext cx="71438" cy="7143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1" name="Прямая соединительная линия 90"/>
          <p:cNvCxnSpPr/>
          <p:nvPr/>
        </p:nvCxnSpPr>
        <p:spPr>
          <a:xfrm rot="5400000" flipH="1" flipV="1">
            <a:off x="4572397" y="3357165"/>
            <a:ext cx="1436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 flipV="1">
            <a:off x="4643438" y="3143248"/>
            <a:ext cx="214314" cy="72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/>
          <p:nvPr/>
        </p:nvCxnSpPr>
        <p:spPr>
          <a:xfrm rot="10800000">
            <a:off x="5500694" y="3000372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 rot="10800000">
            <a:off x="6643702" y="3000372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Овал 100"/>
          <p:cNvSpPr/>
          <p:nvPr/>
        </p:nvSpPr>
        <p:spPr>
          <a:xfrm>
            <a:off x="7500958" y="2500306"/>
            <a:ext cx="1143008" cy="64294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А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«лесхоз»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103" name="Прямая со стрелкой 102"/>
          <p:cNvCxnSpPr/>
          <p:nvPr/>
        </p:nvCxnSpPr>
        <p:spPr>
          <a:xfrm>
            <a:off x="7715272" y="3286124"/>
            <a:ext cx="42704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7286644" y="314324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Овал 108"/>
          <p:cNvSpPr/>
          <p:nvPr/>
        </p:nvSpPr>
        <p:spPr>
          <a:xfrm>
            <a:off x="4000496" y="3643314"/>
            <a:ext cx="285752" cy="28575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5" name="TextBox 114"/>
          <p:cNvSpPr txBox="1"/>
          <p:nvPr/>
        </p:nvSpPr>
        <p:spPr>
          <a:xfrm>
            <a:off x="4000496" y="3643314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2</a:t>
            </a:r>
            <a:r>
              <a:rPr lang="ru-RU" sz="1200" dirty="0" smtClean="0"/>
              <a:t>0</a:t>
            </a:r>
            <a:endParaRPr lang="ru-RU" sz="1200" dirty="0"/>
          </a:p>
        </p:txBody>
      </p:sp>
      <p:sp>
        <p:nvSpPr>
          <p:cNvPr id="118" name="Овал 117"/>
          <p:cNvSpPr/>
          <p:nvPr/>
        </p:nvSpPr>
        <p:spPr>
          <a:xfrm>
            <a:off x="6000760" y="2571744"/>
            <a:ext cx="285752" cy="28575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9" name="TextBox 118"/>
          <p:cNvSpPr txBox="1"/>
          <p:nvPr/>
        </p:nvSpPr>
        <p:spPr>
          <a:xfrm>
            <a:off x="6000760" y="2571744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4</a:t>
            </a:r>
            <a:r>
              <a:rPr lang="ru-RU" sz="1200" dirty="0" smtClean="0"/>
              <a:t>0</a:t>
            </a:r>
            <a:endParaRPr lang="ru-RU" sz="1200" dirty="0"/>
          </a:p>
        </p:txBody>
      </p:sp>
      <p:sp>
        <p:nvSpPr>
          <p:cNvPr id="120" name="TextBox 119"/>
          <p:cNvSpPr txBox="1"/>
          <p:nvPr/>
        </p:nvSpPr>
        <p:spPr>
          <a:xfrm>
            <a:off x="6429388" y="3429000"/>
            <a:ext cx="14512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Центральная улица</a:t>
            </a:r>
            <a:endParaRPr lang="ru-RU" sz="1200" dirty="0"/>
          </a:p>
        </p:txBody>
      </p:sp>
      <p:cxnSp>
        <p:nvCxnSpPr>
          <p:cNvPr id="121" name="Прямая со стрелкой 120"/>
          <p:cNvCxnSpPr/>
          <p:nvPr/>
        </p:nvCxnSpPr>
        <p:spPr>
          <a:xfrm rot="5400000">
            <a:off x="4287042" y="3571082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Овал 123"/>
          <p:cNvSpPr/>
          <p:nvPr/>
        </p:nvSpPr>
        <p:spPr>
          <a:xfrm>
            <a:off x="2285984" y="4572008"/>
            <a:ext cx="1000132" cy="64294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А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«совхоз»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126" name="Скругленная соединительная линия 125"/>
          <p:cNvCxnSpPr/>
          <p:nvPr/>
        </p:nvCxnSpPr>
        <p:spPr>
          <a:xfrm rot="5400000" flipH="1" flipV="1">
            <a:off x="4536281" y="4036223"/>
            <a:ext cx="357190" cy="285752"/>
          </a:xfrm>
          <a:prstGeom prst="curvedConnector3">
            <a:avLst>
              <a:gd name="adj1" fmla="val -2433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Скругленная соединительная линия 128"/>
          <p:cNvCxnSpPr/>
          <p:nvPr/>
        </p:nvCxnSpPr>
        <p:spPr>
          <a:xfrm flipV="1">
            <a:off x="8358214" y="3071810"/>
            <a:ext cx="285752" cy="142876"/>
          </a:xfrm>
          <a:prstGeom prst="curvedConnector3">
            <a:avLst>
              <a:gd name="adj1" fmla="val 21578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Скругленная соединительная линия 132"/>
          <p:cNvCxnSpPr/>
          <p:nvPr/>
        </p:nvCxnSpPr>
        <p:spPr>
          <a:xfrm rot="5400000">
            <a:off x="4429124" y="3000372"/>
            <a:ext cx="357190" cy="357190"/>
          </a:xfrm>
          <a:prstGeom prst="curvedConnector3">
            <a:avLst>
              <a:gd name="adj1" fmla="val 682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Скругленная соединительная линия 171"/>
          <p:cNvCxnSpPr/>
          <p:nvPr/>
        </p:nvCxnSpPr>
        <p:spPr>
          <a:xfrm rot="10800000" flipV="1">
            <a:off x="4000496" y="3929066"/>
            <a:ext cx="428628" cy="142876"/>
          </a:xfrm>
          <a:prstGeom prst="curvedConnector3">
            <a:avLst>
              <a:gd name="adj1" fmla="val 6305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Скругленная соединительная линия 173"/>
          <p:cNvCxnSpPr/>
          <p:nvPr/>
        </p:nvCxnSpPr>
        <p:spPr>
          <a:xfrm rot="5400000">
            <a:off x="1285852" y="4000504"/>
            <a:ext cx="357190" cy="357190"/>
          </a:xfrm>
          <a:prstGeom prst="curvedConnector3">
            <a:avLst>
              <a:gd name="adj1" fmla="val 682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3500430" y="414338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II</a:t>
            </a:r>
            <a:endParaRPr lang="ru-RU" sz="1200" dirty="0"/>
          </a:p>
        </p:txBody>
      </p:sp>
      <p:sp>
        <p:nvSpPr>
          <p:cNvPr id="183" name="TextBox 182"/>
          <p:cNvSpPr txBox="1"/>
          <p:nvPr/>
        </p:nvSpPr>
        <p:spPr>
          <a:xfrm>
            <a:off x="6929454" y="3643314"/>
            <a:ext cx="20020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УСЛОВНЫЕ  ОБОЗНАЧЕНИЯ:</a:t>
            </a:r>
            <a:endParaRPr lang="ru-RU" sz="1200" dirty="0"/>
          </a:p>
        </p:txBody>
      </p:sp>
      <p:sp>
        <p:nvSpPr>
          <p:cNvPr id="184" name="Равнобедренный треугольник 183"/>
          <p:cNvSpPr/>
          <p:nvPr/>
        </p:nvSpPr>
        <p:spPr>
          <a:xfrm>
            <a:off x="4500562" y="3143248"/>
            <a:ext cx="347666" cy="295276"/>
          </a:xfrm>
          <a:prstGeom prst="triangle">
            <a:avLst>
              <a:gd name="adj" fmla="val 5220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" name="Полилиния 186"/>
          <p:cNvSpPr/>
          <p:nvPr/>
        </p:nvSpPr>
        <p:spPr>
          <a:xfrm>
            <a:off x="4644994" y="3249976"/>
            <a:ext cx="89245" cy="150015"/>
          </a:xfrm>
          <a:custGeom>
            <a:avLst/>
            <a:gdLst>
              <a:gd name="connsiteX0" fmla="*/ 4124 w 89245"/>
              <a:gd name="connsiteY0" fmla="*/ 0 h 150015"/>
              <a:gd name="connsiteX1" fmla="*/ 70225 w 89245"/>
              <a:gd name="connsiteY1" fmla="*/ 44067 h 150015"/>
              <a:gd name="connsiteX2" fmla="*/ 4124 w 89245"/>
              <a:gd name="connsiteY2" fmla="*/ 88135 h 150015"/>
              <a:gd name="connsiteX3" fmla="*/ 70225 w 89245"/>
              <a:gd name="connsiteY3" fmla="*/ 132202 h 150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245" h="150015">
                <a:moveTo>
                  <a:pt x="4124" y="0"/>
                </a:moveTo>
                <a:cubicBezTo>
                  <a:pt x="4484" y="90"/>
                  <a:pt x="89245" y="10782"/>
                  <a:pt x="70225" y="44067"/>
                </a:cubicBezTo>
                <a:cubicBezTo>
                  <a:pt x="57086" y="67059"/>
                  <a:pt x="4124" y="88135"/>
                  <a:pt x="4124" y="88135"/>
                </a:cubicBezTo>
                <a:cubicBezTo>
                  <a:pt x="19594" y="150015"/>
                  <a:pt x="0" y="132202"/>
                  <a:pt x="70225" y="132202"/>
                </a:cubicBez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" name="TextBox 187"/>
          <p:cNvSpPr txBox="1"/>
          <p:nvPr/>
        </p:nvSpPr>
        <p:spPr>
          <a:xfrm>
            <a:off x="6286512" y="300037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II</a:t>
            </a:r>
            <a:endParaRPr lang="ru-RU" sz="1200" dirty="0"/>
          </a:p>
        </p:txBody>
      </p:sp>
      <p:cxnSp>
        <p:nvCxnSpPr>
          <p:cNvPr id="196" name="Прямая со стрелкой 195"/>
          <p:cNvCxnSpPr/>
          <p:nvPr/>
        </p:nvCxnSpPr>
        <p:spPr>
          <a:xfrm rot="5400000">
            <a:off x="1215208" y="4571214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Равнобедренный треугольник 196"/>
          <p:cNvSpPr/>
          <p:nvPr/>
        </p:nvSpPr>
        <p:spPr>
          <a:xfrm>
            <a:off x="6500826" y="4429132"/>
            <a:ext cx="357190" cy="285752"/>
          </a:xfrm>
          <a:prstGeom prst="triangle">
            <a:avLst>
              <a:gd name="adj" fmla="val 5220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" name="Овал 197"/>
          <p:cNvSpPr/>
          <p:nvPr/>
        </p:nvSpPr>
        <p:spPr>
          <a:xfrm>
            <a:off x="6643702" y="4572008"/>
            <a:ext cx="71438" cy="714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" name="Овал 198"/>
          <p:cNvSpPr/>
          <p:nvPr/>
        </p:nvSpPr>
        <p:spPr>
          <a:xfrm>
            <a:off x="6643702" y="4500570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0" name="Овал 199"/>
          <p:cNvSpPr/>
          <p:nvPr/>
        </p:nvSpPr>
        <p:spPr>
          <a:xfrm>
            <a:off x="6643702" y="4643446"/>
            <a:ext cx="71438" cy="7143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" name="Овал 200"/>
          <p:cNvSpPr/>
          <p:nvPr/>
        </p:nvSpPr>
        <p:spPr>
          <a:xfrm>
            <a:off x="6429388" y="4786322"/>
            <a:ext cx="285752" cy="28575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3" name="TextBox 202"/>
          <p:cNvSpPr txBox="1"/>
          <p:nvPr/>
        </p:nvSpPr>
        <p:spPr>
          <a:xfrm>
            <a:off x="6429388" y="4786322"/>
            <a:ext cx="341760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2</a:t>
            </a:r>
            <a:r>
              <a:rPr lang="ru-RU" sz="1200" dirty="0" smtClean="0"/>
              <a:t>0</a:t>
            </a:r>
            <a:endParaRPr lang="ru-RU" sz="1200" dirty="0"/>
          </a:p>
        </p:txBody>
      </p:sp>
      <p:sp>
        <p:nvSpPr>
          <p:cNvPr id="204" name="Овал 203"/>
          <p:cNvSpPr/>
          <p:nvPr/>
        </p:nvSpPr>
        <p:spPr>
          <a:xfrm>
            <a:off x="6429388" y="5072074"/>
            <a:ext cx="285752" cy="28575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5" name="Равнобедренный треугольник 204"/>
          <p:cNvSpPr/>
          <p:nvPr/>
        </p:nvSpPr>
        <p:spPr>
          <a:xfrm>
            <a:off x="6429388" y="5357826"/>
            <a:ext cx="347666" cy="295276"/>
          </a:xfrm>
          <a:prstGeom prst="triangle">
            <a:avLst>
              <a:gd name="adj" fmla="val 5220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6" name="Рисунок 205" descr="img1П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4500570"/>
            <a:ext cx="285752" cy="354657"/>
          </a:xfrm>
          <a:prstGeom prst="rect">
            <a:avLst/>
          </a:prstGeom>
        </p:spPr>
      </p:pic>
      <p:pic>
        <p:nvPicPr>
          <p:cNvPr id="207" name="Рисунок 206" descr="img1П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72396" y="2500306"/>
            <a:ext cx="285752" cy="354657"/>
          </a:xfrm>
          <a:prstGeom prst="rect">
            <a:avLst/>
          </a:prstGeom>
        </p:spPr>
      </p:pic>
      <p:pic>
        <p:nvPicPr>
          <p:cNvPr id="208" name="Рисунок 207" descr="img1П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3643314"/>
            <a:ext cx="285752" cy="354657"/>
          </a:xfrm>
          <a:prstGeom prst="rect">
            <a:avLst/>
          </a:prstGeom>
        </p:spPr>
      </p:pic>
      <p:pic>
        <p:nvPicPr>
          <p:cNvPr id="209" name="Рисунок 208" descr="img1П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5643578"/>
            <a:ext cx="285752" cy="354657"/>
          </a:xfrm>
          <a:prstGeom prst="rect">
            <a:avLst/>
          </a:prstGeom>
        </p:spPr>
      </p:pic>
      <p:pic>
        <p:nvPicPr>
          <p:cNvPr id="210" name="Рисунок 209" descr="imgП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71604" y="4286256"/>
            <a:ext cx="300034" cy="300034"/>
          </a:xfrm>
          <a:prstGeom prst="rect">
            <a:avLst/>
          </a:prstGeom>
        </p:spPr>
      </p:pic>
      <p:pic>
        <p:nvPicPr>
          <p:cNvPr id="211" name="Рисунок 210" descr="imgП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768" y="2857496"/>
            <a:ext cx="300034" cy="300034"/>
          </a:xfrm>
          <a:prstGeom prst="rect">
            <a:avLst/>
          </a:prstGeom>
        </p:spPr>
      </p:pic>
      <p:pic>
        <p:nvPicPr>
          <p:cNvPr id="212" name="Рисунок 211" descr="imgП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388" y="6000768"/>
            <a:ext cx="300034" cy="300034"/>
          </a:xfrm>
          <a:prstGeom prst="rect">
            <a:avLst/>
          </a:prstGeom>
        </p:spPr>
      </p:pic>
      <p:pic>
        <p:nvPicPr>
          <p:cNvPr id="213" name="Рисунок 212" descr="imgП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4810" y="3500438"/>
            <a:ext cx="300034" cy="300034"/>
          </a:xfrm>
          <a:prstGeom prst="rect">
            <a:avLst/>
          </a:prstGeom>
        </p:spPr>
      </p:pic>
      <p:pic>
        <p:nvPicPr>
          <p:cNvPr id="214" name="Рисунок 213" descr="imgП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488" y="4071942"/>
            <a:ext cx="300034" cy="300034"/>
          </a:xfrm>
          <a:prstGeom prst="rect">
            <a:avLst/>
          </a:prstGeom>
        </p:spPr>
      </p:pic>
      <p:pic>
        <p:nvPicPr>
          <p:cNvPr id="215" name="Рисунок 214" descr="imgИ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57290" y="4643446"/>
            <a:ext cx="452433" cy="357184"/>
          </a:xfrm>
          <a:prstGeom prst="rect">
            <a:avLst/>
          </a:prstGeom>
        </p:spPr>
      </p:pic>
      <p:pic>
        <p:nvPicPr>
          <p:cNvPr id="216" name="Рисунок 215" descr="imgИ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00826" y="4000504"/>
            <a:ext cx="452433" cy="357184"/>
          </a:xfrm>
          <a:prstGeom prst="rect">
            <a:avLst/>
          </a:prstGeom>
        </p:spPr>
      </p:pic>
      <p:pic>
        <p:nvPicPr>
          <p:cNvPr id="217" name="Рисунок 216" descr="imgПП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43108" y="3535723"/>
            <a:ext cx="285752" cy="298087"/>
          </a:xfrm>
          <a:prstGeom prst="rect">
            <a:avLst/>
          </a:prstGeom>
        </p:spPr>
      </p:pic>
      <p:pic>
        <p:nvPicPr>
          <p:cNvPr id="218" name="Рисунок 217" descr="imgПП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388" y="6321805"/>
            <a:ext cx="285752" cy="298087"/>
          </a:xfrm>
          <a:prstGeom prst="rect">
            <a:avLst/>
          </a:prstGeom>
        </p:spPr>
      </p:pic>
      <p:cxnSp>
        <p:nvCxnSpPr>
          <p:cNvPr id="220" name="Прямая соединительная линия 219"/>
          <p:cNvCxnSpPr/>
          <p:nvPr/>
        </p:nvCxnSpPr>
        <p:spPr>
          <a:xfrm>
            <a:off x="4000496" y="4500570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Прямая соединительная линия 220"/>
          <p:cNvCxnSpPr/>
          <p:nvPr/>
        </p:nvCxnSpPr>
        <p:spPr>
          <a:xfrm rot="5400000" flipH="1" flipV="1">
            <a:off x="2982666" y="4946896"/>
            <a:ext cx="75136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Прямая соединительная линия 222"/>
          <p:cNvCxnSpPr/>
          <p:nvPr/>
        </p:nvCxnSpPr>
        <p:spPr>
          <a:xfrm rot="5400000" flipH="1" flipV="1">
            <a:off x="3625608" y="4946896"/>
            <a:ext cx="75136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4" name="Рисунок 223" descr="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28" y="3714752"/>
            <a:ext cx="276221" cy="273117"/>
          </a:xfrm>
          <a:prstGeom prst="rect">
            <a:avLst/>
          </a:prstGeom>
        </p:spPr>
      </p:pic>
      <p:sp>
        <p:nvSpPr>
          <p:cNvPr id="116" name="Полилиния 115"/>
          <p:cNvSpPr/>
          <p:nvPr/>
        </p:nvSpPr>
        <p:spPr>
          <a:xfrm>
            <a:off x="6572264" y="5429264"/>
            <a:ext cx="89245" cy="150015"/>
          </a:xfrm>
          <a:custGeom>
            <a:avLst/>
            <a:gdLst>
              <a:gd name="connsiteX0" fmla="*/ 4124 w 89245"/>
              <a:gd name="connsiteY0" fmla="*/ 0 h 150015"/>
              <a:gd name="connsiteX1" fmla="*/ 70225 w 89245"/>
              <a:gd name="connsiteY1" fmla="*/ 44067 h 150015"/>
              <a:gd name="connsiteX2" fmla="*/ 4124 w 89245"/>
              <a:gd name="connsiteY2" fmla="*/ 88135 h 150015"/>
              <a:gd name="connsiteX3" fmla="*/ 70225 w 89245"/>
              <a:gd name="connsiteY3" fmla="*/ 132202 h 150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245" h="150015">
                <a:moveTo>
                  <a:pt x="4124" y="0"/>
                </a:moveTo>
                <a:cubicBezTo>
                  <a:pt x="4484" y="90"/>
                  <a:pt x="89245" y="10782"/>
                  <a:pt x="70225" y="44067"/>
                </a:cubicBezTo>
                <a:cubicBezTo>
                  <a:pt x="57086" y="67059"/>
                  <a:pt x="4124" y="88135"/>
                  <a:pt x="4124" y="88135"/>
                </a:cubicBezTo>
                <a:cubicBezTo>
                  <a:pt x="19594" y="150015"/>
                  <a:pt x="0" y="132202"/>
                  <a:pt x="70225" y="132202"/>
                </a:cubicBez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TextBox 121"/>
          <p:cNvSpPr txBox="1"/>
          <p:nvPr/>
        </p:nvSpPr>
        <p:spPr>
          <a:xfrm>
            <a:off x="6429388" y="50006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II</a:t>
            </a:r>
            <a:endParaRPr lang="ru-RU" dirty="0"/>
          </a:p>
        </p:txBody>
      </p:sp>
      <p:sp>
        <p:nvSpPr>
          <p:cNvPr id="123" name="TextBox 122"/>
          <p:cNvSpPr txBox="1"/>
          <p:nvPr/>
        </p:nvSpPr>
        <p:spPr>
          <a:xfrm>
            <a:off x="6929454" y="4429132"/>
            <a:ext cx="2142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Светофорное регулирование </a:t>
            </a:r>
            <a:endParaRPr lang="ru-RU" sz="1200" dirty="0"/>
          </a:p>
        </p:txBody>
      </p:sp>
      <p:sp>
        <p:nvSpPr>
          <p:cNvPr id="125" name="TextBox 124"/>
          <p:cNvSpPr txBox="1"/>
          <p:nvPr/>
        </p:nvSpPr>
        <p:spPr>
          <a:xfrm>
            <a:off x="6786578" y="5286388"/>
            <a:ext cx="1431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Извилистая дорога</a:t>
            </a:r>
            <a:endParaRPr lang="ru-RU" sz="1200" dirty="0"/>
          </a:p>
        </p:txBody>
      </p:sp>
      <p:sp>
        <p:nvSpPr>
          <p:cNvPr id="127" name="TextBox 126"/>
          <p:cNvSpPr txBox="1"/>
          <p:nvPr/>
        </p:nvSpPr>
        <p:spPr>
          <a:xfrm>
            <a:off x="6786578" y="5000636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Мосты </a:t>
            </a:r>
            <a:endParaRPr lang="ru-RU" sz="1200" dirty="0"/>
          </a:p>
        </p:txBody>
      </p:sp>
      <p:sp>
        <p:nvSpPr>
          <p:cNvPr id="128" name="TextBox 127"/>
          <p:cNvSpPr txBox="1"/>
          <p:nvPr/>
        </p:nvSpPr>
        <p:spPr>
          <a:xfrm>
            <a:off x="6786578" y="4786322"/>
            <a:ext cx="1673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Ограничение скорости</a:t>
            </a:r>
            <a:endParaRPr lang="ru-RU" sz="1200" dirty="0"/>
          </a:p>
        </p:txBody>
      </p:sp>
      <p:sp>
        <p:nvSpPr>
          <p:cNvPr id="130" name="TextBox 129"/>
          <p:cNvSpPr txBox="1"/>
          <p:nvPr/>
        </p:nvSpPr>
        <p:spPr>
          <a:xfrm>
            <a:off x="6786578" y="6000768"/>
            <a:ext cx="16203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Пешеходный переход</a:t>
            </a:r>
            <a:endParaRPr lang="ru-RU" sz="1200" dirty="0"/>
          </a:p>
        </p:txBody>
      </p:sp>
      <p:sp>
        <p:nvSpPr>
          <p:cNvPr id="131" name="TextBox 130"/>
          <p:cNvSpPr txBox="1"/>
          <p:nvPr/>
        </p:nvSpPr>
        <p:spPr>
          <a:xfrm>
            <a:off x="6786578" y="5643578"/>
            <a:ext cx="19172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Место остановки автобуса</a:t>
            </a:r>
            <a:endParaRPr lang="ru-RU" sz="1200" dirty="0"/>
          </a:p>
        </p:txBody>
      </p:sp>
      <p:sp>
        <p:nvSpPr>
          <p:cNvPr id="132" name="TextBox 131"/>
          <p:cNvSpPr txBox="1"/>
          <p:nvPr/>
        </p:nvSpPr>
        <p:spPr>
          <a:xfrm>
            <a:off x="7000892" y="4071942"/>
            <a:ext cx="5371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Дети </a:t>
            </a:r>
            <a:endParaRPr lang="ru-RU" sz="1200" dirty="0"/>
          </a:p>
        </p:txBody>
      </p:sp>
      <p:sp>
        <p:nvSpPr>
          <p:cNvPr id="134" name="TextBox 133"/>
          <p:cNvSpPr txBox="1"/>
          <p:nvPr/>
        </p:nvSpPr>
        <p:spPr>
          <a:xfrm>
            <a:off x="6786578" y="6286520"/>
            <a:ext cx="20815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Пункт медицинской помощи</a:t>
            </a:r>
            <a:endParaRPr lang="ru-RU" sz="1200" dirty="0"/>
          </a:p>
        </p:txBody>
      </p:sp>
      <p:pic>
        <p:nvPicPr>
          <p:cNvPr id="135" name="Рисунок 134" descr="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58016" y="3857628"/>
            <a:ext cx="276221" cy="273117"/>
          </a:xfrm>
          <a:prstGeom prst="rect">
            <a:avLst/>
          </a:prstGeom>
        </p:spPr>
      </p:pic>
      <p:sp>
        <p:nvSpPr>
          <p:cNvPr id="137" name="TextBox 136"/>
          <p:cNvSpPr txBox="1"/>
          <p:nvPr/>
        </p:nvSpPr>
        <p:spPr>
          <a:xfrm>
            <a:off x="7286644" y="3857628"/>
            <a:ext cx="1180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Главная дорога</a:t>
            </a:r>
            <a:endParaRPr lang="ru-RU" sz="1200" dirty="0"/>
          </a:p>
        </p:txBody>
      </p:sp>
      <p:cxnSp>
        <p:nvCxnSpPr>
          <p:cNvPr id="138" name="Прямая соединительная линия 137"/>
          <p:cNvCxnSpPr/>
          <p:nvPr/>
        </p:nvCxnSpPr>
        <p:spPr>
          <a:xfrm rot="5400000" flipH="1" flipV="1">
            <a:off x="3608381" y="474980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/>
          <p:cNvCxnSpPr/>
          <p:nvPr/>
        </p:nvCxnSpPr>
        <p:spPr>
          <a:xfrm rot="5400000" flipH="1" flipV="1">
            <a:off x="3608381" y="510699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/>
          <p:cNvCxnSpPr/>
          <p:nvPr/>
        </p:nvCxnSpPr>
        <p:spPr>
          <a:xfrm>
            <a:off x="3857620" y="3929066"/>
            <a:ext cx="4191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Полилиния 146"/>
          <p:cNvSpPr/>
          <p:nvPr/>
        </p:nvSpPr>
        <p:spPr>
          <a:xfrm>
            <a:off x="3500430" y="2786058"/>
            <a:ext cx="316160" cy="1202331"/>
          </a:xfrm>
          <a:custGeom>
            <a:avLst/>
            <a:gdLst>
              <a:gd name="connsiteX0" fmla="*/ 0 w 459036"/>
              <a:gd name="connsiteY0" fmla="*/ 0 h 1059455"/>
              <a:gd name="connsiteX1" fmla="*/ 341522 w 459036"/>
              <a:gd name="connsiteY1" fmla="*/ 209320 h 1059455"/>
              <a:gd name="connsiteX2" fmla="*/ 440674 w 459036"/>
              <a:gd name="connsiteY2" fmla="*/ 947450 h 1059455"/>
              <a:gd name="connsiteX3" fmla="*/ 451691 w 459036"/>
              <a:gd name="connsiteY3" fmla="*/ 881349 h 1059455"/>
              <a:gd name="connsiteX4" fmla="*/ 429657 w 459036"/>
              <a:gd name="connsiteY4" fmla="*/ 903383 h 1059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036" h="1059455">
                <a:moveTo>
                  <a:pt x="0" y="0"/>
                </a:moveTo>
                <a:cubicBezTo>
                  <a:pt x="134038" y="25706"/>
                  <a:pt x="268076" y="51412"/>
                  <a:pt x="341522" y="209320"/>
                </a:cubicBezTo>
                <a:cubicBezTo>
                  <a:pt x="414968" y="367228"/>
                  <a:pt x="422313" y="835445"/>
                  <a:pt x="440674" y="947450"/>
                </a:cubicBezTo>
                <a:cubicBezTo>
                  <a:pt x="459036" y="1059455"/>
                  <a:pt x="453527" y="888693"/>
                  <a:pt x="451691" y="881349"/>
                </a:cubicBezTo>
                <a:cubicBezTo>
                  <a:pt x="449855" y="874005"/>
                  <a:pt x="439756" y="888694"/>
                  <a:pt x="429657" y="90338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Полилиния 147"/>
          <p:cNvSpPr/>
          <p:nvPr/>
        </p:nvSpPr>
        <p:spPr>
          <a:xfrm>
            <a:off x="3071802" y="2857496"/>
            <a:ext cx="316160" cy="1130893"/>
          </a:xfrm>
          <a:custGeom>
            <a:avLst/>
            <a:gdLst>
              <a:gd name="connsiteX0" fmla="*/ 0 w 459036"/>
              <a:gd name="connsiteY0" fmla="*/ 0 h 1059455"/>
              <a:gd name="connsiteX1" fmla="*/ 341522 w 459036"/>
              <a:gd name="connsiteY1" fmla="*/ 209320 h 1059455"/>
              <a:gd name="connsiteX2" fmla="*/ 440674 w 459036"/>
              <a:gd name="connsiteY2" fmla="*/ 947450 h 1059455"/>
              <a:gd name="connsiteX3" fmla="*/ 451691 w 459036"/>
              <a:gd name="connsiteY3" fmla="*/ 881349 h 1059455"/>
              <a:gd name="connsiteX4" fmla="*/ 429657 w 459036"/>
              <a:gd name="connsiteY4" fmla="*/ 903383 h 1059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036" h="1059455">
                <a:moveTo>
                  <a:pt x="0" y="0"/>
                </a:moveTo>
                <a:cubicBezTo>
                  <a:pt x="134038" y="25706"/>
                  <a:pt x="268076" y="51412"/>
                  <a:pt x="341522" y="209320"/>
                </a:cubicBezTo>
                <a:cubicBezTo>
                  <a:pt x="414968" y="367228"/>
                  <a:pt x="422313" y="835445"/>
                  <a:pt x="440674" y="947450"/>
                </a:cubicBezTo>
                <a:cubicBezTo>
                  <a:pt x="459036" y="1059455"/>
                  <a:pt x="453527" y="888693"/>
                  <a:pt x="451691" y="881349"/>
                </a:cubicBezTo>
                <a:cubicBezTo>
                  <a:pt x="449855" y="874005"/>
                  <a:pt x="439756" y="888694"/>
                  <a:pt x="429657" y="90338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0232" y="142852"/>
            <a:ext cx="55007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Муниципальное общеобразовательное учреждение</a:t>
            </a:r>
          </a:p>
          <a:p>
            <a:pPr algn="ctr"/>
            <a:r>
              <a:rPr lang="ru-RU" sz="1400" dirty="0" smtClean="0"/>
              <a:t> «</a:t>
            </a:r>
            <a:r>
              <a:rPr lang="ru-RU" sz="1400" dirty="0" err="1" smtClean="0"/>
              <a:t>Скугареевская</a:t>
            </a:r>
            <a:r>
              <a:rPr lang="ru-RU" sz="1400" dirty="0" smtClean="0"/>
              <a:t> средняя  общеобразовательная школа» </a:t>
            </a:r>
          </a:p>
          <a:p>
            <a:pPr algn="ctr"/>
            <a:r>
              <a:rPr lang="ru-RU" sz="1400" dirty="0" smtClean="0"/>
              <a:t>МО «</a:t>
            </a:r>
            <a:r>
              <a:rPr lang="ru-RU" sz="1400" dirty="0" err="1" smtClean="0"/>
              <a:t>Тереньгульский</a:t>
            </a:r>
            <a:r>
              <a:rPr lang="ru-RU" sz="1400" dirty="0" smtClean="0"/>
              <a:t> район» Ульяновской области</a:t>
            </a:r>
            <a:endParaRPr lang="ru-RU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928670"/>
            <a:ext cx="214674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/>
              <a:t>« СОГЛАСОВАНО»</a:t>
            </a:r>
          </a:p>
          <a:p>
            <a:r>
              <a:rPr lang="ru-RU" sz="1000" dirty="0" smtClean="0"/>
              <a:t>ФКУ «ВОЛГО – ВЯТСКУПРАВТОДОР»</a:t>
            </a:r>
            <a:endParaRPr lang="ru-RU" sz="1000" dirty="0"/>
          </a:p>
          <a:p>
            <a:r>
              <a:rPr lang="ru-RU" sz="1000" dirty="0" smtClean="0"/>
              <a:t>«____» </a:t>
            </a:r>
            <a:r>
              <a:rPr lang="ru-RU" sz="1000" dirty="0"/>
              <a:t>__________ 2021 г.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43306" y="857232"/>
            <a:ext cx="164019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/>
              <a:t>« СОГЛАСОВАНО»</a:t>
            </a:r>
          </a:p>
          <a:p>
            <a:r>
              <a:rPr lang="ru-RU" sz="1000" dirty="0" smtClean="0"/>
              <a:t>ОГКУ «Департамент</a:t>
            </a:r>
          </a:p>
          <a:p>
            <a:r>
              <a:rPr lang="ru-RU" sz="1000" dirty="0" smtClean="0"/>
              <a:t>Автомобильных дорог</a:t>
            </a:r>
          </a:p>
          <a:p>
            <a:r>
              <a:rPr lang="ru-RU" sz="1000" dirty="0" smtClean="0"/>
              <a:t>Ульяновской области»</a:t>
            </a:r>
            <a:endParaRPr lang="ru-RU" sz="1000" dirty="0"/>
          </a:p>
          <a:p>
            <a:r>
              <a:rPr lang="ru-RU" sz="1000" dirty="0" smtClean="0"/>
              <a:t>«____» </a:t>
            </a:r>
            <a:r>
              <a:rPr lang="ru-RU" sz="1000" dirty="0"/>
              <a:t>__________ 2021 г.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43702" y="928670"/>
            <a:ext cx="207140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/>
              <a:t>« СОГЛАСОВАНО»</a:t>
            </a:r>
          </a:p>
          <a:p>
            <a:r>
              <a:rPr lang="ru-RU" sz="1000" dirty="0" smtClean="0"/>
              <a:t>Управление дорожного хозяйства </a:t>
            </a:r>
          </a:p>
          <a:p>
            <a:r>
              <a:rPr lang="ru-RU" sz="1000" dirty="0" smtClean="0"/>
              <a:t>И транспорта Администрации </a:t>
            </a:r>
          </a:p>
          <a:p>
            <a:r>
              <a:rPr lang="ru-RU" sz="1000" dirty="0" smtClean="0"/>
              <a:t>МО «город Ульяновск»</a:t>
            </a:r>
            <a:endParaRPr lang="ru-RU" sz="1000" dirty="0"/>
          </a:p>
          <a:p>
            <a:r>
              <a:rPr lang="ru-RU" sz="1000" dirty="0"/>
              <a:t>«____» __________ 2021 г.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71604" y="1714488"/>
            <a:ext cx="57150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Схема маршрута </a:t>
            </a:r>
            <a:r>
              <a:rPr lang="ru-RU" sz="1200" b="1" dirty="0" smtClean="0"/>
              <a:t>№2 с </a:t>
            </a:r>
            <a:r>
              <a:rPr lang="ru-RU" sz="1200" b="1" dirty="0"/>
              <a:t>указанием линейных и </a:t>
            </a:r>
            <a:r>
              <a:rPr lang="ru-RU" sz="1200" b="1" dirty="0" smtClean="0"/>
              <a:t>дорожных сооружений</a:t>
            </a:r>
          </a:p>
          <a:p>
            <a:pPr algn="ctr"/>
            <a:r>
              <a:rPr lang="ru-RU" sz="1200" b="1" dirty="0" err="1" smtClean="0"/>
              <a:t>с.ПОДКУРОВКА</a:t>
            </a:r>
            <a:r>
              <a:rPr lang="ru-RU" sz="1200" b="1" dirty="0" smtClean="0"/>
              <a:t>- </a:t>
            </a:r>
            <a:r>
              <a:rPr lang="ru-RU" sz="1200" b="1" dirty="0" err="1" smtClean="0"/>
              <a:t>с.ЯСАШНАЯ</a:t>
            </a:r>
            <a:r>
              <a:rPr lang="ru-RU" sz="1200" b="1" dirty="0" smtClean="0"/>
              <a:t> ТАШЛА</a:t>
            </a:r>
            <a:endParaRPr lang="ru-RU" sz="1200" dirty="0"/>
          </a:p>
          <a:p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500034" y="1714488"/>
            <a:ext cx="1285884" cy="100013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А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«</a:t>
            </a:r>
            <a:r>
              <a:rPr lang="ru-RU" sz="1200" dirty="0" err="1" smtClean="0">
                <a:solidFill>
                  <a:schemeClr val="tx1"/>
                </a:solidFill>
              </a:rPr>
              <a:t>Суровка</a:t>
            </a:r>
            <a:r>
              <a:rPr lang="ru-RU" sz="1200" dirty="0" smtClean="0">
                <a:solidFill>
                  <a:schemeClr val="tx1"/>
                </a:solidFill>
              </a:rPr>
              <a:t>»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8" name="Рисунок 7" descr="img1П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1857364"/>
            <a:ext cx="285752" cy="354657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560722" y="2533881"/>
            <a:ext cx="3154153" cy="1037996"/>
          </a:xfrm>
          <a:custGeom>
            <a:avLst/>
            <a:gdLst>
              <a:gd name="connsiteX0" fmla="*/ 25706 w 2460434"/>
              <a:gd name="connsiteY0" fmla="*/ 0 h 1085161"/>
              <a:gd name="connsiteX1" fmla="*/ 135875 w 2460434"/>
              <a:gd name="connsiteY1" fmla="*/ 749147 h 1085161"/>
              <a:gd name="connsiteX2" fmla="*/ 840954 w 2460434"/>
              <a:gd name="connsiteY2" fmla="*/ 1024568 h 1085161"/>
              <a:gd name="connsiteX3" fmla="*/ 2173995 w 2460434"/>
              <a:gd name="connsiteY3" fmla="*/ 1079653 h 1085161"/>
              <a:gd name="connsiteX4" fmla="*/ 2460434 w 2460434"/>
              <a:gd name="connsiteY4" fmla="*/ 1057619 h 1085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0434" h="1085161">
                <a:moveTo>
                  <a:pt x="25706" y="0"/>
                </a:moveTo>
                <a:cubicBezTo>
                  <a:pt x="12853" y="289193"/>
                  <a:pt x="0" y="578386"/>
                  <a:pt x="135875" y="749147"/>
                </a:cubicBezTo>
                <a:cubicBezTo>
                  <a:pt x="271750" y="919908"/>
                  <a:pt x="501267" y="969484"/>
                  <a:pt x="840954" y="1024568"/>
                </a:cubicBezTo>
                <a:cubicBezTo>
                  <a:pt x="1180641" y="1079652"/>
                  <a:pt x="1904082" y="1074145"/>
                  <a:pt x="2173995" y="1079653"/>
                </a:cubicBezTo>
                <a:cubicBezTo>
                  <a:pt x="2443908" y="1085161"/>
                  <a:pt x="2452171" y="1071390"/>
                  <a:pt x="2460434" y="105761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857224" y="2714620"/>
            <a:ext cx="3500462" cy="1428760"/>
          </a:xfrm>
          <a:custGeom>
            <a:avLst/>
            <a:gdLst>
              <a:gd name="connsiteX0" fmla="*/ 25706 w 2460434"/>
              <a:gd name="connsiteY0" fmla="*/ 0 h 1085161"/>
              <a:gd name="connsiteX1" fmla="*/ 135875 w 2460434"/>
              <a:gd name="connsiteY1" fmla="*/ 749147 h 1085161"/>
              <a:gd name="connsiteX2" fmla="*/ 840954 w 2460434"/>
              <a:gd name="connsiteY2" fmla="*/ 1024568 h 1085161"/>
              <a:gd name="connsiteX3" fmla="*/ 2173995 w 2460434"/>
              <a:gd name="connsiteY3" fmla="*/ 1079653 h 1085161"/>
              <a:gd name="connsiteX4" fmla="*/ 2460434 w 2460434"/>
              <a:gd name="connsiteY4" fmla="*/ 1057619 h 1085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0434" h="1085161">
                <a:moveTo>
                  <a:pt x="25706" y="0"/>
                </a:moveTo>
                <a:cubicBezTo>
                  <a:pt x="12853" y="289193"/>
                  <a:pt x="0" y="578386"/>
                  <a:pt x="135875" y="749147"/>
                </a:cubicBezTo>
                <a:cubicBezTo>
                  <a:pt x="271750" y="919908"/>
                  <a:pt x="501267" y="969484"/>
                  <a:pt x="840954" y="1024568"/>
                </a:cubicBezTo>
                <a:cubicBezTo>
                  <a:pt x="1180641" y="1079652"/>
                  <a:pt x="1904082" y="1074145"/>
                  <a:pt x="2173995" y="1079653"/>
                </a:cubicBezTo>
                <a:cubicBezTo>
                  <a:pt x="2443908" y="1085161"/>
                  <a:pt x="2452171" y="1071390"/>
                  <a:pt x="2460434" y="105761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357554" y="2928934"/>
            <a:ext cx="1928826" cy="64294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А Отделение №3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ОГУСП «</a:t>
            </a:r>
            <a:r>
              <a:rPr lang="ru-RU" sz="1200" dirty="0" err="1" smtClean="0">
                <a:solidFill>
                  <a:schemeClr val="tx1"/>
                </a:solidFill>
              </a:rPr>
              <a:t>Скугареевский</a:t>
            </a:r>
            <a:r>
              <a:rPr lang="ru-RU" sz="1200" dirty="0" smtClean="0">
                <a:solidFill>
                  <a:schemeClr val="tx1"/>
                </a:solidFill>
              </a:rPr>
              <a:t>»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12" name="Рисунок 11" descr="img1П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0430" y="3071810"/>
            <a:ext cx="285752" cy="35465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>
            <a:stCxn id="10" idx="4"/>
          </p:cNvCxnSpPr>
          <p:nvPr/>
        </p:nvCxnSpPr>
        <p:spPr>
          <a:xfrm>
            <a:off x="4357686" y="4107117"/>
            <a:ext cx="1588" cy="1107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4215604" y="4285462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928662" y="4857760"/>
            <a:ext cx="342902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857224" y="4500570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928662" y="5214950"/>
            <a:ext cx="771530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1000100" y="5715016"/>
            <a:ext cx="771530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143504" y="4500570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143504" y="4857760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71604" y="4500570"/>
            <a:ext cx="2614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Трасса федерального значения</a:t>
            </a:r>
            <a:endParaRPr lang="ru-RU" sz="1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226</Words>
  <Application>Microsoft Office PowerPoint</Application>
  <PresentationFormat>Экран (4:3)</PresentationFormat>
  <Paragraphs>72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35</cp:revision>
  <dcterms:created xsi:type="dcterms:W3CDTF">2021-07-26T09:51:09Z</dcterms:created>
  <dcterms:modified xsi:type="dcterms:W3CDTF">2021-07-30T12:16:50Z</dcterms:modified>
</cp:coreProperties>
</file>